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9" r:id="rId2"/>
    <p:sldId id="273" r:id="rId3"/>
    <p:sldId id="260" r:id="rId4"/>
    <p:sldId id="261" r:id="rId5"/>
    <p:sldId id="274" r:id="rId6"/>
    <p:sldId id="263" r:id="rId7"/>
    <p:sldId id="275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6" r:id="rId20"/>
    <p:sldId id="277" r:id="rId21"/>
    <p:sldId id="28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33"/>
    <a:srgbClr val="BAA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590" autoAdjust="0"/>
  </p:normalViewPr>
  <p:slideViewPr>
    <p:cSldViewPr>
      <p:cViewPr>
        <p:scale>
          <a:sx n="75" d="100"/>
          <a:sy n="75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E5859-3610-4723-A9B0-E4E7FE6F12D9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03097D-0099-4EDC-B070-1A48ECFB58D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লক্ষণীয় বিষয়াবলি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0FD9A1-1D94-46B6-A81C-FEAE75B7935D}" type="parTrans" cxnId="{33DB20EE-DCA7-4226-9AC7-C3EA96FC832C}">
      <dgm:prSet/>
      <dgm:spPr/>
      <dgm:t>
        <a:bodyPr/>
        <a:lstStyle/>
        <a:p>
          <a:endParaRPr lang="en-US"/>
        </a:p>
      </dgm:t>
    </dgm:pt>
    <dgm:pt modelId="{E8FDFE20-86ED-40B8-8C95-2F986C9C6F8F}" type="sibTrans" cxnId="{33DB20EE-DCA7-4226-9AC7-C3EA96FC832C}">
      <dgm:prSet/>
      <dgm:spPr/>
      <dgm:t>
        <a:bodyPr/>
        <a:lstStyle/>
        <a:p>
          <a:endParaRPr lang="en-US"/>
        </a:p>
      </dgm:t>
    </dgm:pt>
    <dgm:pt modelId="{261F0969-C461-47EA-A45A-DA7EACB67CA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দ্রবীভূত অক্সিজেনের অভাব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FFFE0BCB-505C-4896-9490-E01FE9FC4120}" type="parTrans" cxnId="{805A6F8D-94C3-43EE-A477-9E3245A6FE8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3EA7CB6-C713-4482-B0D1-D80A818CAF81}" type="sibTrans" cxnId="{805A6F8D-94C3-43EE-A477-9E3245A6FE88}">
      <dgm:prSet/>
      <dgm:spPr/>
      <dgm:t>
        <a:bodyPr/>
        <a:lstStyle/>
        <a:p>
          <a:endParaRPr lang="en-US"/>
        </a:p>
      </dgm:t>
    </dgm:pt>
    <dgm:pt modelId="{4AFE4C6E-0F3D-44CB-B297-22ED03FBD75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পুকুরের পানি ঘোলা হওয়া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177D7D-BCB9-4487-8EFF-48A11108BFC6}" type="parTrans" cxnId="{CD6AB4AA-AE58-41AC-95D7-5786946BA36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086F715-9511-4A6F-9AA7-5A7D66304233}" type="sibTrans" cxnId="{CD6AB4AA-AE58-41AC-95D7-5786946BA364}">
      <dgm:prSet/>
      <dgm:spPr/>
      <dgm:t>
        <a:bodyPr/>
        <a:lstStyle/>
        <a:p>
          <a:endParaRPr lang="en-US"/>
        </a:p>
      </dgm:t>
    </dgm:pt>
    <dgm:pt modelId="{60CEDECF-4C93-445D-95D3-F224B321E437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পুকুরের পানির অম্লত্ব ক্ষারত্ব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7384801-3B35-4CFA-9B93-9DC6AF97BDCA}" type="parTrans" cxnId="{AE6E35DA-2DD7-4C9A-9B3E-727AAB44B05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B4CC8E-CA51-4880-80A7-26B6C99A1B17}" type="sibTrans" cxnId="{AE6E35DA-2DD7-4C9A-9B3E-727AAB44B05E}">
      <dgm:prSet/>
      <dgm:spPr/>
      <dgm:t>
        <a:bodyPr/>
        <a:lstStyle/>
        <a:p>
          <a:endParaRPr lang="en-US"/>
        </a:p>
      </dgm:t>
    </dgm:pt>
    <dgm:pt modelId="{092E645B-DE46-4E20-8189-A2A5C6AE256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পানিতে শেওলার স্তর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22121B-0344-4263-BE50-70608E3A36D3}" type="parTrans" cxnId="{F3AF0B58-6D93-404D-AD29-20DE02FD50B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27F846C-84F4-466C-BA30-EF1B3DADE564}" type="sibTrans" cxnId="{F3AF0B58-6D93-404D-AD29-20DE02FD50B9}">
      <dgm:prSet/>
      <dgm:spPr/>
      <dgm:t>
        <a:bodyPr/>
        <a:lstStyle/>
        <a:p>
          <a:endParaRPr lang="en-US"/>
        </a:p>
      </dgm:t>
    </dgm:pt>
    <dgm:pt modelId="{920D71AA-81C5-4BCE-9EE3-EF8D3A9CADE3}" type="pres">
      <dgm:prSet presAssocID="{5F0E5859-3610-4723-A9B0-E4E7FE6F12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2D3CD-6221-4411-9CE1-1392037652E7}" type="pres">
      <dgm:prSet presAssocID="{6D03097D-0099-4EDC-B070-1A48ECFB58D1}" presName="centerShape" presStyleLbl="node0" presStyleIdx="0" presStyleCnt="1"/>
      <dgm:spPr/>
      <dgm:t>
        <a:bodyPr/>
        <a:lstStyle/>
        <a:p>
          <a:endParaRPr lang="en-US"/>
        </a:p>
      </dgm:t>
    </dgm:pt>
    <dgm:pt modelId="{D383D1C9-E783-4119-AEA4-4F1B32AF51A4}" type="pres">
      <dgm:prSet presAssocID="{FFFE0BCB-505C-4896-9490-E01FE9FC412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A5ADF2D-27E6-4C3B-8D2A-311E4E0CEC1F}" type="pres">
      <dgm:prSet presAssocID="{FFFE0BCB-505C-4896-9490-E01FE9FC412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6C4451D-D2F4-4CDA-B5B0-C5C57DD70043}" type="pres">
      <dgm:prSet presAssocID="{261F0969-C461-47EA-A45A-DA7EACB67C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66DEE-5FD7-44A1-AAB9-B7928EC5EC10}" type="pres">
      <dgm:prSet presAssocID="{F3177D7D-BCB9-4487-8EFF-48A11108BFC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76A37A6-C77C-4346-81D9-0A753376AF36}" type="pres">
      <dgm:prSet presAssocID="{F3177D7D-BCB9-4487-8EFF-48A11108BFC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580A64C-C7DB-4431-BA03-303EE40F5988}" type="pres">
      <dgm:prSet presAssocID="{4AFE4C6E-0F3D-44CB-B297-22ED03FBD7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E7312-ADDF-4A6E-8A3D-FBA3EB2132E6}" type="pres">
      <dgm:prSet presAssocID="{97384801-3B35-4CFA-9B93-9DC6AF97BDC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384E639-BAFB-4901-9D34-94B4223DE74C}" type="pres">
      <dgm:prSet presAssocID="{97384801-3B35-4CFA-9B93-9DC6AF97BDC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27F32C4-D330-4EF8-89A2-6CF0CE4375DD}" type="pres">
      <dgm:prSet presAssocID="{60CEDECF-4C93-445D-95D3-F224B321E437}" presName="node" presStyleLbl="node1" presStyleIdx="2" presStyleCnt="4" custRadScaleRad="99674" custRadScaleInc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41C5B-86A8-460D-A163-D89B79414067}" type="pres">
      <dgm:prSet presAssocID="{9422121B-0344-4263-BE50-70608E3A36D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F79AFE7-68A5-4911-83D4-94C7351D19C8}" type="pres">
      <dgm:prSet presAssocID="{9422121B-0344-4263-BE50-70608E3A36D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B09E23F-316B-4678-B615-32D6EAE6AF0C}" type="pres">
      <dgm:prSet presAssocID="{092E645B-DE46-4E20-8189-A2A5C6AE25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9968F1-6BF7-4ACC-92B7-FFC67608D8AA}" type="presOf" srcId="{F3177D7D-BCB9-4487-8EFF-48A11108BFC6}" destId="{67F66DEE-5FD7-44A1-AAB9-B7928EC5EC10}" srcOrd="0" destOrd="0" presId="urn:microsoft.com/office/officeart/2005/8/layout/radial5"/>
    <dgm:cxn modelId="{B25D2C91-F3F3-4C82-9CCC-2A12D8491ABE}" type="presOf" srcId="{FFFE0BCB-505C-4896-9490-E01FE9FC4120}" destId="{D383D1C9-E783-4119-AEA4-4F1B32AF51A4}" srcOrd="0" destOrd="0" presId="urn:microsoft.com/office/officeart/2005/8/layout/radial5"/>
    <dgm:cxn modelId="{33DB20EE-DCA7-4226-9AC7-C3EA96FC832C}" srcId="{5F0E5859-3610-4723-A9B0-E4E7FE6F12D9}" destId="{6D03097D-0099-4EDC-B070-1A48ECFB58D1}" srcOrd="0" destOrd="0" parTransId="{9A0FD9A1-1D94-46B6-A81C-FEAE75B7935D}" sibTransId="{E8FDFE20-86ED-40B8-8C95-2F986C9C6F8F}"/>
    <dgm:cxn modelId="{33A1CC4D-DC88-4F33-89A2-52F53E2C4A7D}" type="presOf" srcId="{FFFE0BCB-505C-4896-9490-E01FE9FC4120}" destId="{FA5ADF2D-27E6-4C3B-8D2A-311E4E0CEC1F}" srcOrd="1" destOrd="0" presId="urn:microsoft.com/office/officeart/2005/8/layout/radial5"/>
    <dgm:cxn modelId="{B2DB37B4-9ED6-4B2E-9DA1-933E8359C493}" type="presOf" srcId="{092E645B-DE46-4E20-8189-A2A5C6AE2568}" destId="{CB09E23F-316B-4678-B615-32D6EAE6AF0C}" srcOrd="0" destOrd="0" presId="urn:microsoft.com/office/officeart/2005/8/layout/radial5"/>
    <dgm:cxn modelId="{F53A57F1-62F5-479B-A016-266D72997700}" type="presOf" srcId="{97384801-3B35-4CFA-9B93-9DC6AF97BDCA}" destId="{3384E639-BAFB-4901-9D34-94B4223DE74C}" srcOrd="1" destOrd="0" presId="urn:microsoft.com/office/officeart/2005/8/layout/radial5"/>
    <dgm:cxn modelId="{72B2B6BA-3FA9-41BF-B0C9-DDBB034BB032}" type="presOf" srcId="{60CEDECF-4C93-445D-95D3-F224B321E437}" destId="{627F32C4-D330-4EF8-89A2-6CF0CE4375DD}" srcOrd="0" destOrd="0" presId="urn:microsoft.com/office/officeart/2005/8/layout/radial5"/>
    <dgm:cxn modelId="{AA5EBBD5-F8FD-442D-9BBF-3FF3A9A31FC5}" type="presOf" srcId="{4AFE4C6E-0F3D-44CB-B297-22ED03FBD75B}" destId="{C580A64C-C7DB-4431-BA03-303EE40F5988}" srcOrd="0" destOrd="0" presId="urn:microsoft.com/office/officeart/2005/8/layout/radial5"/>
    <dgm:cxn modelId="{A39D3A52-AD56-4FDF-BDA0-337BFE0B2A52}" type="presOf" srcId="{5F0E5859-3610-4723-A9B0-E4E7FE6F12D9}" destId="{920D71AA-81C5-4BCE-9EE3-EF8D3A9CADE3}" srcOrd="0" destOrd="0" presId="urn:microsoft.com/office/officeart/2005/8/layout/radial5"/>
    <dgm:cxn modelId="{B92282E8-A5BE-45AD-B4B7-4C8C6150039B}" type="presOf" srcId="{9422121B-0344-4263-BE50-70608E3A36D3}" destId="{C0E41C5B-86A8-460D-A163-D89B79414067}" srcOrd="0" destOrd="0" presId="urn:microsoft.com/office/officeart/2005/8/layout/radial5"/>
    <dgm:cxn modelId="{805A6F8D-94C3-43EE-A477-9E3245A6FE88}" srcId="{6D03097D-0099-4EDC-B070-1A48ECFB58D1}" destId="{261F0969-C461-47EA-A45A-DA7EACB67CA2}" srcOrd="0" destOrd="0" parTransId="{FFFE0BCB-505C-4896-9490-E01FE9FC4120}" sibTransId="{53EA7CB6-C713-4482-B0D1-D80A818CAF81}"/>
    <dgm:cxn modelId="{06EF936A-E01D-4F04-BB7C-33181EF020BE}" type="presOf" srcId="{97384801-3B35-4CFA-9B93-9DC6AF97BDCA}" destId="{E4BE7312-ADDF-4A6E-8A3D-FBA3EB2132E6}" srcOrd="0" destOrd="0" presId="urn:microsoft.com/office/officeart/2005/8/layout/radial5"/>
    <dgm:cxn modelId="{BE83BC65-FBF4-4B51-9B32-E315EC28C206}" type="presOf" srcId="{261F0969-C461-47EA-A45A-DA7EACB67CA2}" destId="{96C4451D-D2F4-4CDA-B5B0-C5C57DD70043}" srcOrd="0" destOrd="0" presId="urn:microsoft.com/office/officeart/2005/8/layout/radial5"/>
    <dgm:cxn modelId="{F3AF0B58-6D93-404D-AD29-20DE02FD50B9}" srcId="{6D03097D-0099-4EDC-B070-1A48ECFB58D1}" destId="{092E645B-DE46-4E20-8189-A2A5C6AE2568}" srcOrd="3" destOrd="0" parTransId="{9422121B-0344-4263-BE50-70608E3A36D3}" sibTransId="{D27F846C-84F4-466C-BA30-EF1B3DADE564}"/>
    <dgm:cxn modelId="{BCF53685-DB46-40F2-9040-470D6C63ECB7}" type="presOf" srcId="{6D03097D-0099-4EDC-B070-1A48ECFB58D1}" destId="{F372D3CD-6221-4411-9CE1-1392037652E7}" srcOrd="0" destOrd="0" presId="urn:microsoft.com/office/officeart/2005/8/layout/radial5"/>
    <dgm:cxn modelId="{AE6E35DA-2DD7-4C9A-9B3E-727AAB44B05E}" srcId="{6D03097D-0099-4EDC-B070-1A48ECFB58D1}" destId="{60CEDECF-4C93-445D-95D3-F224B321E437}" srcOrd="2" destOrd="0" parTransId="{97384801-3B35-4CFA-9B93-9DC6AF97BDCA}" sibTransId="{0DB4CC8E-CA51-4880-80A7-26B6C99A1B17}"/>
    <dgm:cxn modelId="{CD6AB4AA-AE58-41AC-95D7-5786946BA364}" srcId="{6D03097D-0099-4EDC-B070-1A48ECFB58D1}" destId="{4AFE4C6E-0F3D-44CB-B297-22ED03FBD75B}" srcOrd="1" destOrd="0" parTransId="{F3177D7D-BCB9-4487-8EFF-48A11108BFC6}" sibTransId="{0086F715-9511-4A6F-9AA7-5A7D66304233}"/>
    <dgm:cxn modelId="{DE87B2B3-8271-4EF3-8A77-31D4DBC471C9}" type="presOf" srcId="{F3177D7D-BCB9-4487-8EFF-48A11108BFC6}" destId="{E76A37A6-C77C-4346-81D9-0A753376AF36}" srcOrd="1" destOrd="0" presId="urn:microsoft.com/office/officeart/2005/8/layout/radial5"/>
    <dgm:cxn modelId="{D13D31FD-0623-46AB-A837-ACC48537EE37}" type="presOf" srcId="{9422121B-0344-4263-BE50-70608E3A36D3}" destId="{5F79AFE7-68A5-4911-83D4-94C7351D19C8}" srcOrd="1" destOrd="0" presId="urn:microsoft.com/office/officeart/2005/8/layout/radial5"/>
    <dgm:cxn modelId="{3E5ED073-7CB7-4D3A-99EF-23905AD4E2E3}" type="presParOf" srcId="{920D71AA-81C5-4BCE-9EE3-EF8D3A9CADE3}" destId="{F372D3CD-6221-4411-9CE1-1392037652E7}" srcOrd="0" destOrd="0" presId="urn:microsoft.com/office/officeart/2005/8/layout/radial5"/>
    <dgm:cxn modelId="{3CFCFFB7-4787-4799-8132-B2C4009DE628}" type="presParOf" srcId="{920D71AA-81C5-4BCE-9EE3-EF8D3A9CADE3}" destId="{D383D1C9-E783-4119-AEA4-4F1B32AF51A4}" srcOrd="1" destOrd="0" presId="urn:microsoft.com/office/officeart/2005/8/layout/radial5"/>
    <dgm:cxn modelId="{FF36A81B-055D-4037-83FF-926021729062}" type="presParOf" srcId="{D383D1C9-E783-4119-AEA4-4F1B32AF51A4}" destId="{FA5ADF2D-27E6-4C3B-8D2A-311E4E0CEC1F}" srcOrd="0" destOrd="0" presId="urn:microsoft.com/office/officeart/2005/8/layout/radial5"/>
    <dgm:cxn modelId="{7F4A68C8-F742-4D70-89F8-39DDAA723D22}" type="presParOf" srcId="{920D71AA-81C5-4BCE-9EE3-EF8D3A9CADE3}" destId="{96C4451D-D2F4-4CDA-B5B0-C5C57DD70043}" srcOrd="2" destOrd="0" presId="urn:microsoft.com/office/officeart/2005/8/layout/radial5"/>
    <dgm:cxn modelId="{D2D9AB63-31C5-485E-BAD7-D7862001D5A0}" type="presParOf" srcId="{920D71AA-81C5-4BCE-9EE3-EF8D3A9CADE3}" destId="{67F66DEE-5FD7-44A1-AAB9-B7928EC5EC10}" srcOrd="3" destOrd="0" presId="urn:microsoft.com/office/officeart/2005/8/layout/radial5"/>
    <dgm:cxn modelId="{4E10C2F3-78D5-48C9-AC28-E00C0AF7212E}" type="presParOf" srcId="{67F66DEE-5FD7-44A1-AAB9-B7928EC5EC10}" destId="{E76A37A6-C77C-4346-81D9-0A753376AF36}" srcOrd="0" destOrd="0" presId="urn:microsoft.com/office/officeart/2005/8/layout/radial5"/>
    <dgm:cxn modelId="{521A4B90-4F50-4567-ABC4-3BC22AFFFE2A}" type="presParOf" srcId="{920D71AA-81C5-4BCE-9EE3-EF8D3A9CADE3}" destId="{C580A64C-C7DB-4431-BA03-303EE40F5988}" srcOrd="4" destOrd="0" presId="urn:microsoft.com/office/officeart/2005/8/layout/radial5"/>
    <dgm:cxn modelId="{F2D1D778-6C36-48A1-90CC-91AA3C52D233}" type="presParOf" srcId="{920D71AA-81C5-4BCE-9EE3-EF8D3A9CADE3}" destId="{E4BE7312-ADDF-4A6E-8A3D-FBA3EB2132E6}" srcOrd="5" destOrd="0" presId="urn:microsoft.com/office/officeart/2005/8/layout/radial5"/>
    <dgm:cxn modelId="{E76A2E25-F313-4396-A17C-17D732A80BA6}" type="presParOf" srcId="{E4BE7312-ADDF-4A6E-8A3D-FBA3EB2132E6}" destId="{3384E639-BAFB-4901-9D34-94B4223DE74C}" srcOrd="0" destOrd="0" presId="urn:microsoft.com/office/officeart/2005/8/layout/radial5"/>
    <dgm:cxn modelId="{16A36AC9-3821-4A9A-AD69-BEA27823A42D}" type="presParOf" srcId="{920D71AA-81C5-4BCE-9EE3-EF8D3A9CADE3}" destId="{627F32C4-D330-4EF8-89A2-6CF0CE4375DD}" srcOrd="6" destOrd="0" presId="urn:microsoft.com/office/officeart/2005/8/layout/radial5"/>
    <dgm:cxn modelId="{79D3BBD7-C1BC-44ED-BD73-5A7364F88B63}" type="presParOf" srcId="{920D71AA-81C5-4BCE-9EE3-EF8D3A9CADE3}" destId="{C0E41C5B-86A8-460D-A163-D89B79414067}" srcOrd="7" destOrd="0" presId="urn:microsoft.com/office/officeart/2005/8/layout/radial5"/>
    <dgm:cxn modelId="{3288449F-BA74-4990-A41D-B9224CC6358F}" type="presParOf" srcId="{C0E41C5B-86A8-460D-A163-D89B79414067}" destId="{5F79AFE7-68A5-4911-83D4-94C7351D19C8}" srcOrd="0" destOrd="0" presId="urn:microsoft.com/office/officeart/2005/8/layout/radial5"/>
    <dgm:cxn modelId="{1D6C8F79-53F6-4405-8861-5B0280E5C5BB}" type="presParOf" srcId="{920D71AA-81C5-4BCE-9EE3-EF8D3A9CADE3}" destId="{CB09E23F-316B-4678-B615-32D6EAE6AF0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2D3CD-6221-4411-9CE1-1392037652E7}">
      <dsp:nvSpPr>
        <dsp:cNvPr id="0" name=""/>
        <dsp:cNvSpPr/>
      </dsp:nvSpPr>
      <dsp:spPr>
        <a:xfrm>
          <a:off x="3738748" y="1909948"/>
          <a:ext cx="1361702" cy="136170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লক্ষণীয় বিষয়াবলি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938165" y="2109365"/>
        <a:ext cx="962868" cy="962868"/>
      </dsp:txXfrm>
    </dsp:sp>
    <dsp:sp modelId="{D383D1C9-E783-4119-AEA4-4F1B32AF51A4}">
      <dsp:nvSpPr>
        <dsp:cNvPr id="0" name=""/>
        <dsp:cNvSpPr/>
      </dsp:nvSpPr>
      <dsp:spPr>
        <a:xfrm rot="16200000">
          <a:off x="4275292" y="1414349"/>
          <a:ext cx="288614" cy="462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4318584" y="1550237"/>
        <a:ext cx="202030" cy="277786"/>
      </dsp:txXfrm>
    </dsp:sp>
    <dsp:sp modelId="{96C4451D-D2F4-4CDA-B5B0-C5C57DD70043}">
      <dsp:nvSpPr>
        <dsp:cNvPr id="0" name=""/>
        <dsp:cNvSpPr/>
      </dsp:nvSpPr>
      <dsp:spPr>
        <a:xfrm>
          <a:off x="3738748" y="3689"/>
          <a:ext cx="1361702" cy="136170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দ্রবীভূত অক্সিজেনের অভাব</a:t>
          </a:r>
          <a:endParaRPr lang="en-US" sz="19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938165" y="203106"/>
        <a:ext cx="962868" cy="962868"/>
      </dsp:txXfrm>
    </dsp:sp>
    <dsp:sp modelId="{67F66DEE-5FD7-44A1-AAB9-B7928EC5EC10}">
      <dsp:nvSpPr>
        <dsp:cNvPr id="0" name=""/>
        <dsp:cNvSpPr/>
      </dsp:nvSpPr>
      <dsp:spPr>
        <a:xfrm>
          <a:off x="5220253" y="2359310"/>
          <a:ext cx="288614" cy="462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5220253" y="2451906"/>
        <a:ext cx="202030" cy="277786"/>
      </dsp:txXfrm>
    </dsp:sp>
    <dsp:sp modelId="{C580A64C-C7DB-4431-BA03-303EE40F5988}">
      <dsp:nvSpPr>
        <dsp:cNvPr id="0" name=""/>
        <dsp:cNvSpPr/>
      </dsp:nvSpPr>
      <dsp:spPr>
        <a:xfrm>
          <a:off x="5645007" y="1909948"/>
          <a:ext cx="1361702" cy="1361702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পুকুরের পানি ঘোলা হওয়া</a:t>
          </a:r>
          <a:endParaRPr lang="en-US" sz="1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44424" y="2109365"/>
        <a:ext cx="962868" cy="962868"/>
      </dsp:txXfrm>
    </dsp:sp>
    <dsp:sp modelId="{E4BE7312-ADDF-4A6E-8A3D-FBA3EB2132E6}">
      <dsp:nvSpPr>
        <dsp:cNvPr id="0" name=""/>
        <dsp:cNvSpPr/>
      </dsp:nvSpPr>
      <dsp:spPr>
        <a:xfrm rot="5399973">
          <a:off x="4276946" y="3301257"/>
          <a:ext cx="285321" cy="462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4319744" y="3351055"/>
        <a:ext cx="199725" cy="277786"/>
      </dsp:txXfrm>
    </dsp:sp>
    <dsp:sp modelId="{627F32C4-D330-4EF8-89A2-6CF0CE4375DD}">
      <dsp:nvSpPr>
        <dsp:cNvPr id="0" name=""/>
        <dsp:cNvSpPr/>
      </dsp:nvSpPr>
      <dsp:spPr>
        <a:xfrm>
          <a:off x="3738763" y="3809993"/>
          <a:ext cx="1361702" cy="136170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পুকুরের পানির অম্লত্ব ক্ষারত্ব</a:t>
          </a:r>
          <a:endParaRPr lang="en-US" sz="1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38180" y="4009410"/>
        <a:ext cx="962868" cy="962868"/>
      </dsp:txXfrm>
    </dsp:sp>
    <dsp:sp modelId="{C0E41C5B-86A8-460D-A163-D89B79414067}">
      <dsp:nvSpPr>
        <dsp:cNvPr id="0" name=""/>
        <dsp:cNvSpPr/>
      </dsp:nvSpPr>
      <dsp:spPr>
        <a:xfrm rot="10800000">
          <a:off x="3330331" y="2359310"/>
          <a:ext cx="288614" cy="462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3416915" y="2451906"/>
        <a:ext cx="202030" cy="277786"/>
      </dsp:txXfrm>
    </dsp:sp>
    <dsp:sp modelId="{CB09E23F-316B-4678-B615-32D6EAE6AF0C}">
      <dsp:nvSpPr>
        <dsp:cNvPr id="0" name=""/>
        <dsp:cNvSpPr/>
      </dsp:nvSpPr>
      <dsp:spPr>
        <a:xfrm>
          <a:off x="1832489" y="1909948"/>
          <a:ext cx="1361702" cy="1361702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পানিতে শেওলার স্তর</a:t>
          </a:r>
          <a:endParaRPr lang="en-US" sz="1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031906" y="2109365"/>
        <a:ext cx="962868" cy="962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D7BE-57C6-46D6-BCCC-BF37EAA3F262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E017-1C95-4A6B-B13F-DE629A5C3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E017-1C95-4A6B-B13F-DE629A5C3D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5D82-6FB5-4271-90AE-21B80AA5EB3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E38-84A0-4679-80A4-565BE02357F5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2276-9CF1-4B67-BDCD-6C60C09172E5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717B-FE35-4051-B5D8-6DC350F4191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5E9-EB3D-4A99-A9AC-40A1EB89D663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99D2-BB1A-41D7-B381-72C85D1DCAA0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CEAA-AF9F-411C-AEB5-39D169E8A489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388F-CCA9-49AB-A124-2900819B41B7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D8E9-22C7-41EE-8293-E4707238DE29}" type="datetime1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BF58-877E-46E4-879E-52926764BD8D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7EF4-7C26-44CF-9BA3-9E11DA1A858B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090CC1-5BFC-4BCA-AC07-32B1293EBD8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FF746B1-8C0A-49B8-ACD7-F2D37C1E4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4237004" cy="22288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pic>
        <p:nvPicPr>
          <p:cNvPr id="8" name="Untitl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1029" y="304800"/>
            <a:ext cx="386195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দ্রবীভূত অক্সিজেনের অভাব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053" y="5663625"/>
            <a:ext cx="512993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সমস্যায় মাছ উপরে ভেসে খাবি খায়।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9947"/>
            <a:ext cx="4215494" cy="298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87" y="1878997"/>
            <a:ext cx="4215495" cy="298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3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3194" y="76200"/>
            <a:ext cx="28376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981200"/>
            <a:ext cx="3886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সাতার কাঁটা।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800600"/>
            <a:ext cx="431239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বাঁশ দিয়ে পানিতে আঘাত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56044"/>
            <a:ext cx="3733800" cy="243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286080" y="3844667"/>
            <a:ext cx="3904920" cy="243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8" y="1295400"/>
            <a:ext cx="683334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5908" y="381000"/>
            <a:ext cx="377218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পানি ঘোলা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851" y="5410200"/>
            <a:ext cx="703429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অতিবৃষ্টি ছাড়াও বিভিন্ন কারণে পুকুরের পানি ঘোলা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05" y="4191000"/>
            <a:ext cx="323113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3186" y="152400"/>
            <a:ext cx="28376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436529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 প্রতি ১-২ কেজি চুন প্রয়োগ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05" y="980420"/>
            <a:ext cx="323113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3562290"/>
            <a:ext cx="515557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শতক প্রতি ৩০ সেমি গভীরতার জন্য ২৪০ গ্রাম ফিটকিরি প্রয়োগ।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95545"/>
            <a:ext cx="323113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6201" y="5105400"/>
            <a:ext cx="4724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শতক প্রতি ১২ কেজি খড়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পুকুরের পানিতে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রাখা।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0783" y="76200"/>
            <a:ext cx="456246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পানির অম্লত্ব ও ক্ষারত্ব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86" y="5486400"/>
            <a:ext cx="774442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পুকুরের পানির অম্লত্ব বা ক্ষারত্বের গ্রহণযোগ্য মাত্রা হলো ৬.৫ – ৮.৫।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20000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3186" y="152400"/>
            <a:ext cx="28376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5" y="2138064"/>
            <a:ext cx="499046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অম্লত্ব বেড়ে গেলে শতক প্রতি ১-২ কেজি চুন প্রয়োগ।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3763" y="4419600"/>
            <a:ext cx="571023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ক্ষারত্বের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বেড়ে গেলে পুকুরের পানিতে তেতুল বা সাজনা গাছের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ডাল ৩-৪ দিন পুকুরের পানিতে ভিজিয়ে রাখা।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2948"/>
            <a:ext cx="3290888" cy="246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541048"/>
            <a:ext cx="3290888" cy="246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6566" y="76200"/>
            <a:ext cx="565090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পানির উপর সবুজ শেওলার স্তর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8769"/>
            <a:ext cx="7010400" cy="465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06583" y="5725180"/>
            <a:ext cx="733085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পুকুরের পানিতে সবুজ শেওলার স্তর পড়লে পানির গুণাগুণ নষ্ট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138064"/>
            <a:ext cx="416492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শতক প্রতি ১২-১৫ গ্রাম তুঁতে প্রয়োগ।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182" y="152400"/>
            <a:ext cx="28376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সমস্যার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491335"/>
            <a:ext cx="449858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শতক প্রতি ১ কেজি চুন প্রয়োগ।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02450"/>
            <a:ext cx="3455077" cy="259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3" y="3353208"/>
            <a:ext cx="3455076" cy="259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5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304800"/>
            <a:ext cx="403860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7924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পুকুরের পানির গুণাগুণ নষ্ট হওয়ার কারণ ও তার সমাধানের উপায় গুলো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ZS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43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8100" y="228600"/>
            <a:ext cx="1447800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81780"/>
            <a:ext cx="720101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কি কি কারণে পুকুরের পানিতে অক্সিজেনের অভাব দেখা দেয়?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1" y="1981200"/>
            <a:ext cx="674381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সকালে বা বিকালে অথবা দিনের যেকোনো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সময়ে,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মেঘলা দিনে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কোন কোন সময় বৃষ্টির পর পুকুরের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অক্সিজেনের অভাব দেখা দেয়।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894" y="3505200"/>
            <a:ext cx="7201011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পুকুরের পানি ঘোলা হলে কি কি ব্যবস্থা গ্রহণের মাধ্যমে পানি শোধন করা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095" y="4724400"/>
            <a:ext cx="674381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	ক) প্রতি শতকে ১-২ কেজি চুন প্রয়োগ করে।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প্রতি শতকে ৩০ সেমি গভীরতার জন্য ২৪০ গ্রাম 	ফিটকিরি প্রয়োগ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990600"/>
            <a:ext cx="3861870" cy="51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7679" y="3478095"/>
            <a:ext cx="4572000" cy="3687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1" y="2743200"/>
            <a:ext cx="2997078" cy="2677656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pic>
        <p:nvPicPr>
          <p:cNvPr id="8" name="Picture 7" descr="20140627_073454.jpg"/>
          <p:cNvPicPr>
            <a:picLocks noChangeAspect="1"/>
          </p:cNvPicPr>
          <p:nvPr/>
        </p:nvPicPr>
        <p:blipFill>
          <a:blip r:embed="rId3" cstate="print"/>
          <a:srcRect l="29167" t="23611" r="22500" b="13888"/>
          <a:stretch>
            <a:fillRect/>
          </a:stretch>
        </p:blipFill>
        <p:spPr>
          <a:xfrm>
            <a:off x="858116" y="1183844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8100" y="228600"/>
            <a:ext cx="1447800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63424" y="994633"/>
            <a:ext cx="4685705" cy="5403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পুকুরের পানিতে বাঁশ দিয়ে আঘাত করা হয় কেন?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66789" y="2984829"/>
            <a:ext cx="4685705" cy="5539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 ঘোলা হলে প্রতি শতকে কমপক্ষে কত কেজি চুন প্রয়োগ করতে হয়?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63424" y="4860642"/>
            <a:ext cx="4685705" cy="5495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পানির উপর সবুজ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শ্যাওলার স্তর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পড়লে শতক প্রতি কি পরিমাণ তুঁতে প্রয়োগ করতে হয়?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63424" y="1755450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অক্সিজেন যোগ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39552" y="1762589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কার্বনডাইঅক্সাইড যোগ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63424" y="2407927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মাছকে মারা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38600" y="2404651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অক্সিজেন বের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84625" y="3669361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১ কেজি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24018" y="3669361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২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84625" y="4288460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৩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24018" y="4286549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৪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84625" y="5532927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১২-১৫ গ্রাম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84625" y="6139414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২৪০-২৮০ গ্রাম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24018" y="5528982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৪০-৮০ গ্রাম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35850" y="6139414"/>
            <a:ext cx="192511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১-২ কেজি</a:t>
            </a:r>
          </a:p>
        </p:txBody>
      </p:sp>
      <p:sp>
        <p:nvSpPr>
          <p:cNvPr id="40" name="Cube 39"/>
          <p:cNvSpPr/>
          <p:nvPr/>
        </p:nvSpPr>
        <p:spPr>
          <a:xfrm>
            <a:off x="6717432" y="2971800"/>
            <a:ext cx="1512168" cy="116367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6717432" y="2956949"/>
            <a:ext cx="1512168" cy="116367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ভুল হয়েছে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4384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098" y="3051831"/>
            <a:ext cx="18560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নিষ্কাশন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199" y="3051831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নিকাশ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098" y="4429780"/>
            <a:ext cx="18560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অণুজীব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429780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শিকড় এলাকা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869313">
            <a:off x="1224747" y="2002251"/>
            <a:ext cx="6731330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133850" cy="263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219201"/>
            <a:ext cx="4133850" cy="263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981914" y="4572000"/>
            <a:ext cx="718017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ছবি দুটিতে তোমরা কি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775" y="4564559"/>
            <a:ext cx="5628465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বেঁচে থাকার জন্য সুন্দর পরিবেশ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8" y="333374"/>
            <a:ext cx="8521890" cy="568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721" y="4573249"/>
            <a:ext cx="7464879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তেমনি মাছেরও বেঁচে থাকার জন্য প্রয়োজন সুস্থ সুন্দর পরিবেশ।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322" y="2438400"/>
            <a:ext cx="624567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মাছের পুকুরের পানি শোধন।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animBg="1"/>
      <p:bldP spid="6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19028" y="162747"/>
            <a:ext cx="45719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0303" y="2209800"/>
            <a:ext cx="7383842" cy="1094512"/>
            <a:chOff x="1136076" y="2299851"/>
            <a:chExt cx="7470823" cy="1161634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2" name="Group 11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15" name="Rounded Rectangle 14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0093" y="1751405"/>
                <a:ext cx="6769579" cy="50631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পুকুরের পানির গুণাগুণ নষ্ট হওয়ার </a:t>
                </a:r>
                <a:r>
                  <a:rPr lang="bn-BD" sz="25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কারণ </a:t>
                </a:r>
                <a:r>
                  <a:rPr lang="bn-BD" sz="25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 পারবে।</a:t>
                </a:r>
                <a:endParaRPr lang="bn-BD" sz="2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51745" y="2482329"/>
              <a:ext cx="352273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3270" y="4291933"/>
            <a:ext cx="7349206" cy="1094512"/>
            <a:chOff x="1136076" y="2299851"/>
            <a:chExt cx="7470823" cy="1161634"/>
          </a:xfrm>
        </p:grpSpPr>
        <p:grpSp>
          <p:nvGrpSpPr>
            <p:cNvPr id="18" name="Group 17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21" name="Rounded Rectangle 20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57452" y="1733220"/>
                <a:ext cx="6801482" cy="5553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পানি কিভাবে শোধন করা যায় তা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করতে পারবে।</a:t>
                </a:r>
                <a:endPara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51745" y="2482329"/>
              <a:ext cx="375119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sp>
        <p:nvSpPr>
          <p:cNvPr id="23" name="Pentagon 22"/>
          <p:cNvSpPr/>
          <p:nvPr/>
        </p:nvSpPr>
        <p:spPr>
          <a:xfrm>
            <a:off x="66397" y="62736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4532" y="152400"/>
            <a:ext cx="525496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পানির গুণাগুণ নষ্ট হওয়ার কারণঃ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6968214"/>
              </p:ext>
            </p:extLst>
          </p:nvPr>
        </p:nvGraphicFramePr>
        <p:xfrm>
          <a:off x="152400" y="9144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9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72D3CD-6221-4411-9CE1-13920376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F372D3CD-6221-4411-9CE1-13920376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F372D3CD-6221-4411-9CE1-13920376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F372D3CD-6221-4411-9CE1-139203765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83D1C9-E783-4119-AEA4-4F1B32AF5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D383D1C9-E783-4119-AEA4-4F1B32AF5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D383D1C9-E783-4119-AEA4-4F1B32AF5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D383D1C9-E783-4119-AEA4-4F1B32AF5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C4451D-D2F4-4CDA-B5B0-C5C57DD70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96C4451D-D2F4-4CDA-B5B0-C5C57DD70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96C4451D-D2F4-4CDA-B5B0-C5C57DD70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96C4451D-D2F4-4CDA-B5B0-C5C57DD70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F66DEE-5FD7-44A1-AAB9-B7928EC5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7F66DEE-5FD7-44A1-AAB9-B7928EC5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67F66DEE-5FD7-44A1-AAB9-B7928EC5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67F66DEE-5FD7-44A1-AAB9-B7928EC5E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80A64C-C7DB-4431-BA03-303EE40F5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C580A64C-C7DB-4431-BA03-303EE40F5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C580A64C-C7DB-4431-BA03-303EE40F5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C580A64C-C7DB-4431-BA03-303EE40F5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BE7312-ADDF-4A6E-8A3D-FBA3EB213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4BE7312-ADDF-4A6E-8A3D-FBA3EB213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E4BE7312-ADDF-4A6E-8A3D-FBA3EB213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E4BE7312-ADDF-4A6E-8A3D-FBA3EB213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7F32C4-D330-4EF8-89A2-6CF0CE437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627F32C4-D330-4EF8-89A2-6CF0CE437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627F32C4-D330-4EF8-89A2-6CF0CE437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627F32C4-D330-4EF8-89A2-6CF0CE437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E41C5B-86A8-460D-A163-D89B79414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C0E41C5B-86A8-460D-A163-D89B79414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C0E41C5B-86A8-460D-A163-D89B79414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C0E41C5B-86A8-460D-A163-D89B79414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09E23F-316B-4678-B615-32D6EAE6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CB09E23F-316B-4678-B615-32D6EAE6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CB09E23F-316B-4678-B615-32D6EAE6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CB09E23F-316B-4678-B615-32D6EAE6A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500" y="304800"/>
            <a:ext cx="4191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19961"/>
            <a:ext cx="8534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কি কারণে পানির গুণাগুণ নষ্ট হয় তা জোড়ায় আলোচনা করে খাতায় লিখ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24955"/>
            <a:ext cx="3104714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8" y="2209800"/>
            <a:ext cx="353388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398"/>
            <a:ext cx="3104712" cy="209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3465" y="177225"/>
            <a:ext cx="339708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পুকুরের পানি দূষিত হলেঃ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461216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রোগ জীবাণুর প্রাদুর্ভাব দেখা দেয়।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276600"/>
            <a:ext cx="363896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পুকুরের মাছ মারা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461216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কৃষক আর্থিকভাবে ক্ষতিগ্রস্ত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015490"/>
            <a:ext cx="281940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খুরশিদ আলম তালুকদার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3008" y="304800"/>
            <a:ext cx="345799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দ্রবীভূত অক্সিজেনের অভাব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38" y="5334000"/>
            <a:ext cx="812754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সকালে বা বিকালে, মেঘলা দিনে সাধারাণত এ সমস্যা দেখা দেয়।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15490"/>
            <a:ext cx="274320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15491"/>
            <a:ext cx="2990850" cy="2103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9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1753</TotalTime>
  <Words>569</Words>
  <Application>Microsoft Office PowerPoint</Application>
  <PresentationFormat>On-screen Show (4:3)</PresentationFormat>
  <Paragraphs>128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রক্ত সংবহন তন্ত্র</dc:title>
  <dc:creator>rootek</dc:creator>
  <cp:lastModifiedBy>Alam</cp:lastModifiedBy>
  <cp:revision>180</cp:revision>
  <dcterms:created xsi:type="dcterms:W3CDTF">2014-09-24T10:25:09Z</dcterms:created>
  <dcterms:modified xsi:type="dcterms:W3CDTF">2016-08-06T10:08:37Z</dcterms:modified>
  <cp:contentStatus/>
</cp:coreProperties>
</file>